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Typical activity hour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Curriculum
clarity</c:v>
                </c:pt>
                <c:pt idx="1">
                  <c:v>Weekly
milestones</c:v>
                </c:pt>
                <c:pt idx="2">
                  <c:v>Teacher
guidance</c:v>
                </c:pt>
                <c:pt idx="3">
                  <c:v>Parent
visibility</c:v>
                </c:pt>
                <c:pt idx="4">
                  <c:v>Assessment
loop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15</c:v>
                </c:pt>
                <c:pt idx="2">
                  <c:v>30</c:v>
                </c:pt>
                <c:pt idx="3">
                  <c:v>10</c:v>
                </c:pt>
                <c:pt idx="4">
                  <c:v>12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Structured music system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Curriculum
clarity</c:v>
                </c:pt>
                <c:pt idx="1">
                  <c:v>Weekly
milestones</c:v>
                </c:pt>
                <c:pt idx="2">
                  <c:v>Teacher
guidance</c:v>
                </c:pt>
                <c:pt idx="3">
                  <c:v>Parent
visibility</c:v>
                </c:pt>
                <c:pt idx="4">
                  <c:v>Assessment
loop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90</c:v>
                </c:pt>
                <c:pt idx="1">
                  <c:v>88</c:v>
                </c:pt>
                <c:pt idx="2">
                  <c:v>85</c:v>
                </c:pt>
                <c:pt idx="3">
                  <c:v>92</c:v>
                </c:pt>
                <c:pt idx="4">
                  <c:v>86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Rhythm &amp; movement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Ages 3–5</c:v>
                </c:pt>
                <c:pt idx="1">
                  <c:v>Ages 5–7</c:v>
                </c:pt>
                <c:pt idx="2">
                  <c:v>Ages 7–12</c:v>
                </c:pt>
                <c:pt idx="3">
                  <c:v>Teens / Adults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95</c:v>
                </c:pt>
                <c:pt idx="1">
                  <c:v>70</c:v>
                </c:pt>
                <c:pt idx="2">
                  <c:v>45</c:v>
                </c:pt>
                <c:pt idx="3">
                  <c:v>35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Listening &amp; pitch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Ages 3–5</c:v>
                </c:pt>
                <c:pt idx="1">
                  <c:v>Ages 5–7</c:v>
                </c:pt>
                <c:pt idx="2">
                  <c:v>Ages 7–12</c:v>
                </c:pt>
                <c:pt idx="3">
                  <c:v>Teens / Adults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80</c:v>
                </c:pt>
                <c:pt idx="1">
                  <c:v>85</c:v>
                </c:pt>
                <c:pt idx="2">
                  <c:v>75</c:v>
                </c:pt>
                <c:pt idx="3">
                  <c:v>70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Technique &amp; repertoire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Ages 3–5</c:v>
                </c:pt>
                <c:pt idx="1">
                  <c:v>Ages 5–7</c:v>
                </c:pt>
                <c:pt idx="2">
                  <c:v>Ages 7–12</c:v>
                </c:pt>
                <c:pt idx="3">
                  <c:v>Teens / Adults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25</c:v>
                </c:pt>
                <c:pt idx="1">
                  <c:v>55</c:v>
                </c:pt>
                <c:pt idx="2">
                  <c:v>90</c:v>
                </c:pt>
                <c:pt idx="3">
                  <c:v>95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Independence &amp; practice habits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Ages 3–5</c:v>
                </c:pt>
                <c:pt idx="1">
                  <c:v>Ages 5–7</c:v>
                </c:pt>
                <c:pt idx="2">
                  <c:v>Ages 7–12</c:v>
                </c:pt>
                <c:pt idx="3">
                  <c:v>Teens / Adults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40</c:v>
                </c:pt>
                <c:pt idx="1">
                  <c:v>65</c:v>
                </c:pt>
                <c:pt idx="2">
                  <c:v>85</c:v>
                </c:pt>
                <c:pt idx="3">
                  <c:v>90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Month 1 (typical)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Rhythm</c:v>
                </c:pt>
                <c:pt idx="1">
                  <c:v>Listening</c:v>
                </c:pt>
                <c:pt idx="2">
                  <c:v>Pitch</c:v>
                </c:pt>
                <c:pt idx="3">
                  <c:v>Coordination</c:v>
                </c:pt>
                <c:pt idx="4">
                  <c:v>Confidence</c:v>
                </c:pt>
                <c:pt idx="5">
                  <c:v>Independence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40</c:v>
                </c:pt>
                <c:pt idx="2">
                  <c:v>30</c:v>
                </c:pt>
                <c:pt idx="3">
                  <c:v>35</c:v>
                </c:pt>
                <c:pt idx="4">
                  <c:v>45</c:v>
                </c:pt>
                <c:pt idx="5">
                  <c:v>25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 3 (typical)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Rhythm</c:v>
                </c:pt>
                <c:pt idx="1">
                  <c:v>Listening</c:v>
                </c:pt>
                <c:pt idx="2">
                  <c:v>Pitch</c:v>
                </c:pt>
                <c:pt idx="3">
                  <c:v>Coordination</c:v>
                </c:pt>
                <c:pt idx="4">
                  <c:v>Confidence</c:v>
                </c:pt>
                <c:pt idx="5">
                  <c:v>Independence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65</c:v>
                </c:pt>
                <c:pt idx="1">
                  <c:v>70</c:v>
                </c:pt>
                <c:pt idx="2">
                  <c:v>60</c:v>
                </c:pt>
                <c:pt idx="3">
                  <c:v>68</c:v>
                </c:pt>
                <c:pt idx="4">
                  <c:v>75</c:v>
                </c:pt>
                <c:pt idx="5">
                  <c:v>55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Month 6 (typical)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Rhythm</c:v>
                </c:pt>
                <c:pt idx="1">
                  <c:v>Listening</c:v>
                </c:pt>
                <c:pt idx="2">
                  <c:v>Pitch</c:v>
                </c:pt>
                <c:pt idx="3">
                  <c:v>Coordination</c:v>
                </c:pt>
                <c:pt idx="4">
                  <c:v>Confidence</c:v>
                </c:pt>
                <c:pt idx="5">
                  <c:v>Independence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85</c:v>
                </c:pt>
                <c:pt idx="1">
                  <c:v>88</c:v>
                </c:pt>
                <c:pt idx="2">
                  <c:v>80</c:v>
                </c:pt>
                <c:pt idx="3">
                  <c:v>82</c:v>
                </c:pt>
                <c:pt idx="4">
                  <c:v>90</c:v>
                </c:pt>
                <c:pt idx="5">
                  <c:v>78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4206240"/>
            <a:ext cx="12191695" cy="109728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188720"/>
            <a:ext cx="10515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F5C6C6"/>
                </a:solidFill>
                <a:latin typeface="Calibri"/>
              </a:rPr>
              <a:t>PARTNER OVERVIEW  ·  CONFIDENTIAL FOR SCHOOL LEADERSHIP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691640"/>
            <a:ext cx="105156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Calibri"/>
              </a:rPr>
              <a:t>Whiskar for Schools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834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F0E0DC"/>
                </a:solidFill>
                <a:latin typeface="Calibri"/>
              </a:rPr>
              <a:t>A Montessori-inspired music education framework for schools &amp; preschools — curriculum, milestones, assessment, and parent reporting.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66344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600" b="1">
                <a:solidFill>
                  <a:srgbClr val="4A1919"/>
                </a:solidFill>
                <a:latin typeface="Calibri"/>
              </a:rPr>
              <a:t>Whiskar Music School  ·  Kalyani Nagar, Pune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6B4A4A"/>
                </a:solidFill>
                <a:latin typeface="Calibri"/>
              </a:rPr>
              <a:t>+91-8329492156  ·  whiskarmusic@gmail.com  ·  whiskarmusic.in/schools</a:t>
            </a:r>
          </a:p>
          <a:p>
            <a:pPr>
              <a:spcAft>
                <a:spcPts val="600"/>
              </a:spcAft>
            </a:pPr>
            <a:r>
              <a:rPr sz="1300" b="0">
                <a:solidFill>
                  <a:srgbClr val="C62828"/>
                </a:solidFill>
                <a:latin typeface="Calibri"/>
              </a:rPr>
              <a:t>Investment &amp; commercial terms: shared on a discovery call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155680" y="6492240"/>
            <a:ext cx="822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5C6C6"/>
                </a:solidFill>
                <a:latin typeface="Calibri"/>
              </a:rPr>
              <a:t>1/14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What’s inside this partner brief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Designed for principals, preschool heads, and academic coordinators.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691640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7830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17320" y="178308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Why music programs stall at school scale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331720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48640" y="242316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4231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Montessori method applied to music — in depth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971800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8640" y="306324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17320" y="306324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The Whiskar learning loop &amp; capability graphs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1879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703319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7320" y="3703319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Classroom model, assessment &amp; parent visibility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51960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43434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34340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Pilot path — from one section to multi-grade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92040"/>
            <a:ext cx="640080" cy="502920"/>
          </a:xfrm>
          <a:prstGeom prst="roundRect">
            <a:avLst>
              <a:gd name="adj" fmla="val 20000"/>
            </a:avLst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98348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0">
                <a:solidFill>
                  <a:srgbClr val="4A1919"/>
                </a:solidFill>
                <a:latin typeface="Calibri"/>
              </a:rPr>
              <a:t>How to continue the conversation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2 /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THE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Music treated as an activity — not a learning system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Without curriculum, milestones and assessment, quality does not scale across grades.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57200" y="1737360"/>
          <a:ext cx="6949440" cy="42062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680960" y="1828800"/>
            <a:ext cx="3931920" cy="3931920"/>
          </a:xfrm>
          <a:prstGeom prst="roundRect">
            <a:avLst>
              <a:gd name="adj" fmla="val 8000"/>
            </a:avLst>
          </a:prstGeom>
          <a:solidFill>
            <a:srgbClr val="FFF8F5"/>
          </a:solidFill>
          <a:ln w="1587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0" y="1993392"/>
            <a:ext cx="3566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C62828"/>
                </a:solidFill>
                <a:latin typeface="Calibri"/>
              </a:rPr>
              <a:t>What schools tell us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0" y="2331720"/>
            <a:ext cx="356616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• Music periods feel optional
• Outcomes vary by teacher
• Parents can’t see progress
• Hard to justify expansion
• No shared language for readiness
Whiskar installs the missing operating system for music — so schools don’t have to invent it.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3 /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THE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A repeatable music-education framework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The same learning system families experience at our Kalyani Nagar studio — adapted for school delivery.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3736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90195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Curriculum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4028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Age-stage sequences with clear capability targets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73736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60" y="190195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Classroom activities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24028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Ready-to-run sessions matched to developmental stage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73736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0" y="190195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Teacher guidance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224028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Observation cues, pacing, and progression criteria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384048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00507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Milestones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434340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Rhythm, listening, pitch, technique, confidence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80" y="384048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0" y="400507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Assessment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0560" y="434340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Weekly readiness checks — not attendance alone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840480"/>
            <a:ext cx="361188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21040" y="4005072"/>
            <a:ext cx="32461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Parent reporting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4343400"/>
            <a:ext cx="324612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Structured updates schools can stand behind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4 /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MONTESSORI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Core principles Whiskar adapts for music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Not a cartoon version of Montessori — a disciplined application to musical development.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69164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85623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Prepared environment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19456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Materials and instruments sized and sequenced so children can work independently with purpose.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97680" y="169164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0560" y="185623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Follow the child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0" y="219456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Teachers observe readiness before pushing repertoire or notation.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69164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6760" y="185623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Sensitive periods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219456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Ages 3–6 prioritise rhythm, listening and movement; later stages add technique.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1480" y="384048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4360" y="400507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Auto-education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434340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Children discover patterns through guided exploration, then refine with intention.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97680" y="384048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80560" y="400507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Work cycle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80560" y="434340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Explore → focus → repeat → master — mirrored in every Whiskar lesson.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83880" y="3840480"/>
            <a:ext cx="3703320" cy="1965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66760" y="4005072"/>
            <a:ext cx="3337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Respect for pace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6760" y="4343400"/>
            <a:ext cx="33375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Progression is capability-based, not calendar-forced.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5 /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MONTESSORI × MUSIC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How classic principles become musical capabilities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A translation layer schools can explain to parents with confidence.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1691640"/>
            <a:ext cx="3657600" cy="594360"/>
          </a:xfrm>
          <a:prstGeom prst="rect">
            <a:avLst/>
          </a:prstGeom>
          <a:solidFill>
            <a:srgbClr val="4A1919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828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FFFFFF"/>
                </a:solidFill>
                <a:latin typeface="Calibri"/>
              </a:rPr>
              <a:t>Montessori idea</a:t>
            </a:r>
          </a:p>
        </p:txBody>
      </p:sp>
      <p:sp>
        <p:nvSpPr>
          <p:cNvPr id="9" name="Rectangle 8"/>
          <p:cNvSpPr/>
          <p:nvPr/>
        </p:nvSpPr>
        <p:spPr>
          <a:xfrm>
            <a:off x="4251960" y="1691640"/>
            <a:ext cx="3657600" cy="594360"/>
          </a:xfrm>
          <a:prstGeom prst="rect">
            <a:avLst/>
          </a:prstGeom>
          <a:solidFill>
            <a:srgbClr val="4A1919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61688" y="1828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FFFFFF"/>
                </a:solidFill>
                <a:latin typeface="Calibri"/>
              </a:rPr>
              <a:t>In the music classroom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46720" y="1691640"/>
            <a:ext cx="3657600" cy="594360"/>
          </a:xfrm>
          <a:prstGeom prst="rect">
            <a:avLst/>
          </a:prstGeom>
          <a:solidFill>
            <a:srgbClr val="4A1919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156448" y="1828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FFFFFF"/>
                </a:solidFill>
                <a:latin typeface="Calibri"/>
              </a:rPr>
              <a:t>Observable outcome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23774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66928" y="25146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Concrete → abstract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51960" y="23774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61688" y="25146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Movement &amp; sound before symbols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46720" y="23774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56448" y="25146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Steady beat, then notation readiness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7200" y="30632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32004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Isolation of difficulty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51960" y="30632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61688" y="32004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One focus per session (e.g. RH melody)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30632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56448" y="32004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Cleaner technique, less overwhelm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7200" y="37490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6928" y="38862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Repetition with purpose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251960" y="37490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361688" y="38862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Short home practice prompts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46720" y="37490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156448" y="38862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Daily independence grows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44348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5720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Control of error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251960" y="44348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361688" y="45720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Child hears / feels the mismatch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046720" y="4434840"/>
            <a:ext cx="3657600" cy="594360"/>
          </a:xfrm>
          <a:prstGeom prst="rect">
            <a:avLst/>
          </a:prstGeom>
          <a:solidFill>
            <a:srgbClr val="F3EAE4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156448" y="45720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Self-correction without shame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51206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66928" y="5257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Mixed materials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251960" y="51206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361688" y="5257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Keyboard, voice, body percussion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046720" y="5120640"/>
            <a:ext cx="3657600" cy="594360"/>
          </a:xfrm>
          <a:prstGeom prst="rect">
            <a:avLst/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156448" y="5257800"/>
            <a:ext cx="3429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0">
                <a:solidFill>
                  <a:srgbClr val="4A1919"/>
                </a:solidFill>
                <a:latin typeface="Calibri"/>
              </a:rPr>
              <a:t>Multi-sensory musical fluency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6 /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THE WHISKAR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Explore → Learn → Practice → Progress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A closed loop schools can run every week — with parents in the loop.</a:t>
            </a:r>
          </a:p>
        </p:txBody>
      </p:sp>
      <p:sp>
        <p:nvSpPr>
          <p:cNvPr id="7" name="Oval 6"/>
          <p:cNvSpPr/>
          <p:nvPr/>
        </p:nvSpPr>
        <p:spPr>
          <a:xfrm>
            <a:off x="1371600" y="1920240"/>
            <a:ext cx="640080" cy="64008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371600" y="2057400"/>
            <a:ext cx="640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Right Arrow 8"/>
          <p:cNvSpPr/>
          <p:nvPr/>
        </p:nvSpPr>
        <p:spPr>
          <a:xfrm>
            <a:off x="2743200" y="2103120"/>
            <a:ext cx="502920" cy="274320"/>
          </a:xfrm>
          <a:prstGeom prst="rightArrow">
            <a:avLst/>
          </a:prstGeom>
          <a:solidFill>
            <a:srgbClr val="E5D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57200" y="2834640"/>
            <a:ext cx="27432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29992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Explore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337560"/>
            <a:ext cx="23774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Age-appropriate readiness activities</a:t>
            </a:r>
          </a:p>
        </p:txBody>
      </p:sp>
      <p:sp>
        <p:nvSpPr>
          <p:cNvPr id="13" name="Oval 12"/>
          <p:cNvSpPr/>
          <p:nvPr/>
        </p:nvSpPr>
        <p:spPr>
          <a:xfrm>
            <a:off x="4297680" y="1920240"/>
            <a:ext cx="640080" cy="64008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297680" y="2057400"/>
            <a:ext cx="640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669280" y="2103120"/>
            <a:ext cx="502920" cy="274320"/>
          </a:xfrm>
          <a:prstGeom prst="rightArrow">
            <a:avLst/>
          </a:prstGeom>
          <a:solidFill>
            <a:srgbClr val="E5D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383280" y="2834640"/>
            <a:ext cx="27432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66160" y="29992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Learn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3337560"/>
            <a:ext cx="23774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Defined music capabilities</a:t>
            </a:r>
          </a:p>
        </p:txBody>
      </p:sp>
      <p:sp>
        <p:nvSpPr>
          <p:cNvPr id="19" name="Oval 18"/>
          <p:cNvSpPr/>
          <p:nvPr/>
        </p:nvSpPr>
        <p:spPr>
          <a:xfrm>
            <a:off x="7223760" y="1920240"/>
            <a:ext cx="640080" cy="64008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0" y="2057400"/>
            <a:ext cx="640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595360" y="2103120"/>
            <a:ext cx="502920" cy="274320"/>
          </a:xfrm>
          <a:prstGeom prst="rightArrow">
            <a:avLst/>
          </a:prstGeom>
          <a:solidFill>
            <a:srgbClr val="E5D8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309360" y="2834640"/>
            <a:ext cx="27432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92240" y="29992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Practice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3337560"/>
            <a:ext cx="23774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Clear, short home guidance</a:t>
            </a:r>
          </a:p>
        </p:txBody>
      </p:sp>
      <p:sp>
        <p:nvSpPr>
          <p:cNvPr id="25" name="Oval 24"/>
          <p:cNvSpPr/>
          <p:nvPr/>
        </p:nvSpPr>
        <p:spPr>
          <a:xfrm>
            <a:off x="10149840" y="1920240"/>
            <a:ext cx="640080" cy="640080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149840" y="2057400"/>
            <a:ext cx="6400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35440" y="2834640"/>
            <a:ext cx="27432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418320" y="2999232"/>
            <a:ext cx="23774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Progress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418320" y="3337560"/>
            <a:ext cx="23774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Next milestone set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7 /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DEVELOPMENTAL DESIGN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What emphasis looks like by age stage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Relative focus (illustrative) — schools choose which stages to pilot first.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65760" y="1691640"/>
          <a:ext cx="7498079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046720" y="1920240"/>
            <a:ext cx="3566160" cy="3840480"/>
          </a:xfrm>
          <a:prstGeom prst="roundRect">
            <a:avLst>
              <a:gd name="adj" fmla="val 8000"/>
            </a:avLst>
          </a:prstGeom>
          <a:solidFill>
            <a:srgbClr val="FFF8F5"/>
          </a:solidFill>
          <a:ln w="1587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0" y="2084832"/>
            <a:ext cx="3200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C62828"/>
                </a:solidFill>
                <a:latin typeface="Calibri"/>
              </a:rPr>
              <a:t>Pilot tip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2423160"/>
            <a:ext cx="3200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Most partner schools begin with Ages 3–6 (foundations / early piano), then expand into instrument tracks once parent reporting is trusted.
Full stage maps &amp; sample term plans are in the discovery conversation.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8 /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LEARNING PROOF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Capability areas teachers track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Progress is based on demonstrated capabilities — not classes attended.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65760" y="1691640"/>
          <a:ext cx="7680960" cy="42976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229600" y="1920240"/>
            <a:ext cx="3383280" cy="3840480"/>
          </a:xfrm>
          <a:prstGeom prst="roundRect">
            <a:avLst>
              <a:gd name="adj" fmla="val 8000"/>
            </a:avLst>
          </a:prstGeom>
          <a:solidFill>
            <a:srgbClr val="FFF8F5"/>
          </a:solidFill>
          <a:ln w="1587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0" y="2084832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C62828"/>
                </a:solidFill>
                <a:latin typeface="Calibri"/>
              </a:rPr>
              <a:t>For school 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0" y="2423160"/>
            <a:ext cx="30175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These are illustrative trajectories from Whiskar studio practice.
Your pilot defines baselines, reporting cadence, and what goes home to parents — so music becomes an accountable academic enrichment, not a black box.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9 /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DELIVERY MODEL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What Whiskar can provide to a school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Mix-and-match components — teacher training and optional teacher deployment available.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" y="173736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90195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Curriculum packs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4028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Term-wise sequences by age stage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1840" y="173736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74720" y="190195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Session plans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74720" y="224028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Classroom-ready activities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73736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190195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Teacher training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224028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Observation + facilitation skills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0" y="173736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326880" y="190195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Assessment rubrics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26880" y="224028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Shared readiness language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" y="384048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" y="400507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Parent report templates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34340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Weekly / fortnightly formats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291840" y="384048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474720" y="400507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Optional deployment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474720" y="434340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Whiskar educators on campus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384048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400507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Quality reviews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34340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Periodic calibration with Whiskar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44000" y="3840480"/>
            <a:ext cx="2788920" cy="1874519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326880" y="4005072"/>
            <a:ext cx="24231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Parent orientation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26880" y="4343400"/>
            <a:ext cx="2423160" cy="12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Explain the method once, clearly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10 /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PARENT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Visibility that makes the program stick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Schools win when parents can answer: “What did my child learn this week?”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37360"/>
            <a:ext cx="54864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901952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This week’s 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240280"/>
            <a:ext cx="51206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e.g. Right-hand melody, Primer pp. 12–14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737360"/>
            <a:ext cx="54864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1901952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What went well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240280"/>
            <a:ext cx="51206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Observed strengths in class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749040"/>
            <a:ext cx="54864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3913632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Practice at home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" y="4251960"/>
            <a:ext cx="51206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Short, doable guidance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3749040"/>
            <a:ext cx="5486400" cy="18288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0" y="3913632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Next milestone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251960"/>
            <a:ext cx="512064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The capability we’re aiming for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11 /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IMPLEMENTATION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From interest to a living pilot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A calm path — no need to roll out school-wide on day one.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91640"/>
            <a:ext cx="111556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691640"/>
            <a:ext cx="109728" cy="73152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801368"/>
            <a:ext cx="2011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62828"/>
                </a:solidFill>
                <a:latin typeface="Calibri"/>
              </a:rPr>
              <a:t>Week 0–1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0" y="180136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4A1919"/>
                </a:solidFill>
                <a:latin typeface="Calibri"/>
              </a:rPr>
              <a:t>Discovery call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52160" y="1801368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0">
                <a:solidFill>
                  <a:srgbClr val="6B4A4A"/>
                </a:solidFill>
                <a:latin typeface="Calibri"/>
              </a:rPr>
              <a:t>Goals, grades, timetable windows, success metrics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2514600"/>
            <a:ext cx="111556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57200" y="2514600"/>
            <a:ext cx="109728" cy="73152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77240" y="2624328"/>
            <a:ext cx="2011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62828"/>
                </a:solidFill>
                <a:latin typeface="Calibri"/>
              </a:rPr>
              <a:t>Week 1–2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26080" y="262432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4A1919"/>
                </a:solidFill>
                <a:latin typeface="Calibri"/>
              </a:rPr>
              <a:t>Design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52160" y="2624328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0">
                <a:solidFill>
                  <a:srgbClr val="6B4A4A"/>
                </a:solidFill>
                <a:latin typeface="Calibri"/>
              </a:rPr>
              <a:t>Stage selection, staffing model, reporting cadence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337560"/>
            <a:ext cx="111556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337560"/>
            <a:ext cx="109728" cy="73152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" y="3447288"/>
            <a:ext cx="2011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62828"/>
                </a:solidFill>
                <a:latin typeface="Calibri"/>
              </a:rPr>
              <a:t>Week 3–4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6080" y="344728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4A1919"/>
                </a:solidFill>
                <a:latin typeface="Calibri"/>
              </a:rPr>
              <a:t>Launch pilot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52160" y="3447288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0">
                <a:solidFill>
                  <a:srgbClr val="6B4A4A"/>
                </a:solidFill>
                <a:latin typeface="Calibri"/>
              </a:rPr>
              <a:t>One grade / section; teacher orientation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4160520"/>
            <a:ext cx="111556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57200" y="4160520"/>
            <a:ext cx="109728" cy="73152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77240" y="4270248"/>
            <a:ext cx="2011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62828"/>
                </a:solidFill>
                <a:latin typeface="Calibri"/>
              </a:rPr>
              <a:t>Week 6–8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6080" y="427024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4A1919"/>
                </a:solidFill>
                <a:latin typeface="Calibri"/>
              </a:rPr>
              <a:t>Review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2160" y="4270248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0">
                <a:solidFill>
                  <a:srgbClr val="6B4A4A"/>
                </a:solidFill>
                <a:latin typeface="Calibri"/>
              </a:rPr>
              <a:t>Parent feedback + capability snapshot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7200" y="4983480"/>
            <a:ext cx="11155680" cy="7315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00" y="4983480"/>
            <a:ext cx="109728" cy="73152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77240" y="5093208"/>
            <a:ext cx="20116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300" b="1">
                <a:solidFill>
                  <a:srgbClr val="C62828"/>
                </a:solidFill>
                <a:latin typeface="Calibri"/>
              </a:rPr>
              <a:t>Term 2+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926080" y="5093208"/>
            <a:ext cx="27432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600" b="1">
                <a:solidFill>
                  <a:srgbClr val="4A1919"/>
                </a:solidFill>
                <a:latin typeface="Calibri"/>
              </a:rPr>
              <a:t>Expand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52160" y="5093208"/>
            <a:ext cx="5486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 b="0">
                <a:solidFill>
                  <a:srgbClr val="6B4A4A"/>
                </a:solidFill>
                <a:latin typeface="Calibri"/>
              </a:rPr>
              <a:t>Add stages or parallel sections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12 /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11556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>
                <a:solidFill>
                  <a:srgbClr val="C62828"/>
                </a:solidFill>
                <a:latin typeface="Calibri"/>
              </a:rPr>
              <a:t>INVESTMENT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02920"/>
            <a:ext cx="111556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 b="1">
                <a:solidFill>
                  <a:srgbClr val="4A1919"/>
                </a:solidFill>
                <a:latin typeface="Calibri"/>
              </a:rPr>
              <a:t>Pricing is shared on a discovery 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97280"/>
            <a:ext cx="111556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0">
                <a:solidFill>
                  <a:srgbClr val="6B4A4A"/>
                </a:solidFill>
                <a:latin typeface="Calibri"/>
              </a:rPr>
              <a:t>Commercials depend on model, grades, batch size, and whether Whiskar deploys teachers.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828800"/>
            <a:ext cx="5486400" cy="3657600"/>
          </a:xfrm>
          <a:prstGeom prst="roundRect">
            <a:avLst>
              <a:gd name="adj" fmla="val 8000"/>
            </a:avLst>
          </a:prstGeom>
          <a:solidFill>
            <a:srgbClr val="FFF8F5"/>
          </a:solidFill>
          <a:ln w="15875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993392"/>
            <a:ext cx="5120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C62828"/>
                </a:solidFill>
                <a:latin typeface="Calibri"/>
              </a:rPr>
              <a:t>What we calibrate with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331720"/>
            <a:ext cx="512064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• Number of sections / grades
• Sessions per week
• In-house teachers vs Whiskar deployment
• Training intensity
• Reporting depth for parents
• Pilot length before expansion
We do not publish a one-size fee on the website — every school partnership is scoped.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828800"/>
            <a:ext cx="5394960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E5D8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0" y="1993392"/>
            <a:ext cx="5029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500" b="1">
                <a:solidFill>
                  <a:srgbClr val="4A1919"/>
                </a:solidFill>
                <a:latin typeface="Calibri"/>
              </a:rPr>
              <a:t>Talk to 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0" y="2331720"/>
            <a:ext cx="5029200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6B4A4A"/>
                </a:solidFill>
                <a:latin typeface="Calibri"/>
              </a:rPr>
              <a:t>Phone / WhatsApp
+91-8329492156
Email
whiskarmusic@gmail.com
Studio
Holy Angels Novitiate, Next to Blue Tokai, Kalyani Nagar, Pune
Web
whiskarmusic.in/schools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6510528"/>
            <a:ext cx="9601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0">
                <a:solidFill>
                  <a:srgbClr val="FFFFFF"/>
                </a:solidFill>
                <a:latin typeface="Calibri"/>
              </a:rPr>
              <a:t>+91-8329492156  ·  whiskarmusic@gmail.com  ·  Kalyani Nagar, Pune  ·  Pricing on discovery call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7040" y="6510528"/>
            <a:ext cx="12801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FFFFFF"/>
                </a:solidFill>
                <a:latin typeface="Calibri"/>
              </a:rPr>
              <a:t>13 /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6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A19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64592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Calibri"/>
              </a:rPr>
              <a:t>Ready to discuss a pilot?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F0E0DC"/>
                </a:solidFill>
                <a:latin typeface="Calibri"/>
              </a:rPr>
              <a:t>Bring this deck to your academic team. We’ll map a stage, staffing model, and success metrics on a short discovery call.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8404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2200" b="1">
                <a:solidFill>
                  <a:srgbClr val="FFFFFF"/>
                </a:solidFill>
                <a:latin typeface="Calibri"/>
              </a:rPr>
              <a:t>+91-8329492156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F5C6C6"/>
                </a:solidFill>
                <a:latin typeface="Calibri"/>
              </a:rPr>
              <a:t>whiskarmusic@gmail.com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E0C8C4"/>
                </a:solidFill>
                <a:latin typeface="Calibri"/>
              </a:rPr>
              <a:t>Holy Angels Novitiate, Next to Blue Tokai, Kalyani Nagar, Pune</a:t>
            </a:r>
          </a:p>
          <a:p>
            <a:pPr>
              <a:spcAft>
                <a:spcPts val="600"/>
              </a:spcAft>
            </a:pPr>
            <a:r>
              <a:rPr sz="1400" b="0">
                <a:solidFill>
                  <a:srgbClr val="F5C6C6"/>
                </a:solidFill>
                <a:latin typeface="Calibri"/>
              </a:rPr>
              <a:t>Pricing on discovery call  ·  whiskarmusic.in/schools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0" y="6492240"/>
            <a:ext cx="8229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F5C6C6"/>
                </a:solidFill>
                <a:latin typeface="Calibri"/>
              </a:rPr>
              <a:t>14/14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